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OC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None/>
              <a:defRPr sz="1800"/>
            </a:lvl1pPr>
            <a:lvl2pPr lvl="1" rtl="0">
              <a:spcBef>
                <a:spcPts val="0"/>
              </a:spcBef>
              <a:buSzPts val="1800"/>
              <a:buNone/>
              <a:defRPr sz="1800"/>
            </a:lvl2pPr>
            <a:lvl3pPr lvl="2" rtl="0">
              <a:spcBef>
                <a:spcPts val="0"/>
              </a:spcBef>
              <a:buSzPts val="1800"/>
              <a:buNone/>
              <a:defRPr sz="1800"/>
            </a:lvl3pPr>
            <a:lvl4pPr lvl="3" rtl="0">
              <a:spcBef>
                <a:spcPts val="0"/>
              </a:spcBef>
              <a:buSzPts val="1800"/>
              <a:buNone/>
              <a:defRPr sz="1800"/>
            </a:lvl4pPr>
            <a:lvl5pPr lvl="4" rtl="0">
              <a:spcBef>
                <a:spcPts val="0"/>
              </a:spcBef>
              <a:buSzPts val="1800"/>
              <a:buNone/>
              <a:defRPr sz="1800"/>
            </a:lvl5pPr>
            <a:lvl6pPr lvl="5" rtl="0">
              <a:spcBef>
                <a:spcPts val="0"/>
              </a:spcBef>
              <a:buSzPts val="1800"/>
              <a:buNone/>
              <a:defRPr sz="1800"/>
            </a:lvl6pPr>
            <a:lvl7pPr lvl="6" rtl="0">
              <a:spcBef>
                <a:spcPts val="0"/>
              </a:spcBef>
              <a:buSzPts val="1800"/>
              <a:buNone/>
              <a:defRPr sz="1800"/>
            </a:lvl7pPr>
            <a:lvl8pPr lvl="7" rtl="0">
              <a:spcBef>
                <a:spcPts val="0"/>
              </a:spcBef>
              <a:buSzPts val="1800"/>
              <a:buNone/>
              <a:defRPr sz="1800"/>
            </a:lvl8pPr>
            <a:lvl9pPr lvl="8" rtl="0">
              <a:spcBef>
                <a:spcPts val="0"/>
              </a:spcBef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000"/>
              <a:buNone/>
              <a:defRPr sz="1000"/>
            </a:lvl1pPr>
            <a:lvl2pPr lvl="1" rtl="0">
              <a:spcBef>
                <a:spcPts val="0"/>
              </a:spcBef>
              <a:buSzPts val="1000"/>
              <a:buNone/>
              <a:defRPr sz="1000"/>
            </a:lvl2pPr>
            <a:lvl3pPr lvl="2" rtl="0">
              <a:spcBef>
                <a:spcPts val="0"/>
              </a:spcBef>
              <a:buSzPts val="1000"/>
              <a:buNone/>
              <a:defRPr sz="1000"/>
            </a:lvl3pPr>
            <a:lvl4pPr lvl="3" rtl="0">
              <a:spcBef>
                <a:spcPts val="0"/>
              </a:spcBef>
              <a:buSzPts val="1000"/>
              <a:buNone/>
              <a:defRPr sz="1000"/>
            </a:lvl4pPr>
            <a:lvl5pPr lvl="4" rtl="0">
              <a:spcBef>
                <a:spcPts val="0"/>
              </a:spcBef>
              <a:buSzPts val="1000"/>
              <a:buNone/>
              <a:defRPr sz="1000"/>
            </a:lvl5pPr>
            <a:lvl6pPr lvl="5" rtl="0">
              <a:spcBef>
                <a:spcPts val="0"/>
              </a:spcBef>
              <a:buSzPts val="1000"/>
              <a:buNone/>
              <a:defRPr sz="1000"/>
            </a:lvl6pPr>
            <a:lvl7pPr lvl="6" rtl="0">
              <a:spcBef>
                <a:spcPts val="0"/>
              </a:spcBef>
              <a:buSzPts val="1000"/>
              <a:buNone/>
              <a:defRPr sz="1000"/>
            </a:lvl7pPr>
            <a:lvl8pPr lvl="7" rtl="0">
              <a:spcBef>
                <a:spcPts val="0"/>
              </a:spcBef>
              <a:buSzPts val="1000"/>
              <a:buNone/>
              <a:defRPr sz="1000"/>
            </a:lvl8pPr>
            <a:lvl9pPr lvl="8" rtl="0">
              <a:spcBef>
                <a:spcPts val="0"/>
              </a:spcBef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None/>
              <a:defRPr sz="1800"/>
            </a:lvl1pPr>
            <a:lvl2pPr lvl="1" rtl="0">
              <a:spcBef>
                <a:spcPts val="0"/>
              </a:spcBef>
              <a:buSzPts val="1800"/>
              <a:buNone/>
              <a:defRPr sz="1800"/>
            </a:lvl2pPr>
            <a:lvl3pPr lvl="2" rtl="0">
              <a:spcBef>
                <a:spcPts val="0"/>
              </a:spcBef>
              <a:buSzPts val="1800"/>
              <a:buNone/>
              <a:defRPr sz="1800"/>
            </a:lvl3pPr>
            <a:lvl4pPr lvl="3" rtl="0">
              <a:spcBef>
                <a:spcPts val="0"/>
              </a:spcBef>
              <a:buSzPts val="1800"/>
              <a:buNone/>
              <a:defRPr sz="1800"/>
            </a:lvl4pPr>
            <a:lvl5pPr lvl="4" rtl="0">
              <a:spcBef>
                <a:spcPts val="0"/>
              </a:spcBef>
              <a:buSzPts val="1800"/>
              <a:buNone/>
              <a:defRPr sz="1800"/>
            </a:lvl5pPr>
            <a:lvl6pPr lvl="5" rtl="0">
              <a:spcBef>
                <a:spcPts val="0"/>
              </a:spcBef>
              <a:buSzPts val="1800"/>
              <a:buNone/>
              <a:defRPr sz="1800"/>
            </a:lvl6pPr>
            <a:lvl7pPr lvl="6" rtl="0">
              <a:spcBef>
                <a:spcPts val="0"/>
              </a:spcBef>
              <a:buSzPts val="1800"/>
              <a:buNone/>
              <a:defRPr sz="1800"/>
            </a:lvl7pPr>
            <a:lvl8pPr lvl="7" rtl="0">
              <a:spcBef>
                <a:spcPts val="0"/>
              </a:spcBef>
              <a:buSzPts val="1800"/>
              <a:buNone/>
              <a:defRPr sz="1800"/>
            </a:lvl8pPr>
            <a:lvl9pPr lvl="8" rtl="0">
              <a:spcBef>
                <a:spcPts val="0"/>
              </a:spcBef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000"/>
              <a:buNone/>
              <a:defRPr sz="1000"/>
            </a:lvl1pPr>
            <a:lvl2pPr lvl="1" rtl="0">
              <a:spcBef>
                <a:spcPts val="0"/>
              </a:spcBef>
              <a:buSzPts val="1000"/>
              <a:buNone/>
              <a:defRPr sz="1000"/>
            </a:lvl2pPr>
            <a:lvl3pPr lvl="2" rtl="0">
              <a:spcBef>
                <a:spcPts val="0"/>
              </a:spcBef>
              <a:buSzPts val="1000"/>
              <a:buNone/>
              <a:defRPr sz="1000"/>
            </a:lvl3pPr>
            <a:lvl4pPr lvl="3" rtl="0">
              <a:spcBef>
                <a:spcPts val="0"/>
              </a:spcBef>
              <a:buSzPts val="1000"/>
              <a:buNone/>
              <a:defRPr sz="1000"/>
            </a:lvl4pPr>
            <a:lvl5pPr lvl="4" rtl="0">
              <a:spcBef>
                <a:spcPts val="0"/>
              </a:spcBef>
              <a:buSzPts val="1000"/>
              <a:buNone/>
              <a:defRPr sz="1000"/>
            </a:lvl5pPr>
            <a:lvl6pPr lvl="5" rtl="0">
              <a:spcBef>
                <a:spcPts val="0"/>
              </a:spcBef>
              <a:buSzPts val="1000"/>
              <a:buNone/>
              <a:defRPr sz="1000"/>
            </a:lvl6pPr>
            <a:lvl7pPr lvl="6" rtl="0">
              <a:spcBef>
                <a:spcPts val="0"/>
              </a:spcBef>
              <a:buSzPts val="1000"/>
              <a:buNone/>
              <a:defRPr sz="1000"/>
            </a:lvl7pPr>
            <a:lvl8pPr lvl="7" rtl="0">
              <a:spcBef>
                <a:spcPts val="0"/>
              </a:spcBef>
              <a:buSzPts val="1000"/>
              <a:buNone/>
              <a:defRPr sz="1000"/>
            </a:lvl8pPr>
            <a:lvl9pPr lvl="8" rtl="0">
              <a:spcBef>
                <a:spcPts val="0"/>
              </a:spcBef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s.google.com/google-apps/calendar/quickstart/python" TargetMode="External"/><Relationship Id="rId4" Type="http://schemas.openxmlformats.org/officeDocument/2006/relationships/hyperlink" Target="https://dialogflow.com/docs/fulfillment" TargetMode="External"/><Relationship Id="rId5" Type="http://schemas.openxmlformats.org/officeDocument/2006/relationships/hyperlink" Target="https://dialogflow.com/docs/integrations/facebook" TargetMode="External"/><Relationship Id="rId6" Type="http://schemas.openxmlformats.org/officeDocument/2006/relationships/hyperlink" Target="http://www.rmunn.com/sqlalchemy-tutorial/tutorial.html" TargetMode="External"/><Relationship Id="rId7" Type="http://schemas.openxmlformats.org/officeDocument/2006/relationships/hyperlink" Target="http://flask.pocoo.org/" TargetMode="External"/><Relationship Id="rId8" Type="http://schemas.openxmlformats.org/officeDocument/2006/relationships/hyperlink" Target="https://www.fullstackpython.com/flask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2545800" y="260450"/>
            <a:ext cx="57003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Prototyping ChatBot       Scheduler </a:t>
            </a:r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5050200" y="1708900"/>
            <a:ext cx="35862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and the easiest way for scheduling your meetings!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5347850" y="3557300"/>
            <a:ext cx="35862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By Group3 Members-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Bhargav Thanki (U61740997)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Mounika Kancharla (U32382360)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Natasha Gandhi (U25537078)</a:t>
            </a:r>
          </a:p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Sreekanth Cherapati (U48493684)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1250875" y="2134825"/>
            <a:ext cx="7038900" cy="54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000"/>
              <a:t>User Interfaces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sp>
        <p:nvSpPr>
          <p:cNvPr id="314" name="Shape 314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50" y="77600"/>
            <a:ext cx="8904024" cy="497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00" y="77575"/>
            <a:ext cx="8959326" cy="49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00" y="105250"/>
            <a:ext cx="8959323" cy="495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5" y="132900"/>
            <a:ext cx="8904051" cy="49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1590025" y="445875"/>
            <a:ext cx="6994200" cy="69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Architecture- </a:t>
            </a:r>
            <a:r>
              <a:rPr i="1" lang="en-GB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Scalabilty</a:t>
            </a:r>
            <a:r>
              <a:rPr lang="en-GB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25" y="991375"/>
            <a:ext cx="7090475" cy="40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Conclusion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1469575" y="1562875"/>
            <a:ext cx="6309900" cy="2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200">
                <a:solidFill>
                  <a:srgbClr val="FFFFFF"/>
                </a:solidFill>
              </a:rPr>
              <a:t>No need for back and forth mails to schedule an appointment!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200">
                <a:solidFill>
                  <a:srgbClr val="FFFFFF"/>
                </a:solidFill>
              </a:rPr>
              <a:t>Chatbot is here to assist you in booking meetings for you, at your convenience, with the people you want, and the calendars they have!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2200">
                <a:solidFill>
                  <a:srgbClr val="FFFFFF"/>
                </a:solidFill>
              </a:rPr>
              <a:t>Have a look at the Prototype Developed for Chatbot at the end!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1590025" y="445875"/>
            <a:ext cx="3063300" cy="69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References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746800" y="1419975"/>
            <a:ext cx="711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1199125" y="1201125"/>
            <a:ext cx="7110600" cy="3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https://developers.google.com/google-apps/calendar/quickstart/python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</a:rPr>
              <a:t>https://developers.google.com/google-apps/calendar/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https://dialogflow.com/docs/fulfillment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https://dialogflow.com/docs/integrations/facebook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http://www.rmunn.com/sqlalchemy-tutorial/tutorial.html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http://flask.pocoo.org/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8"/>
              </a:rPr>
              <a:t>https://www.fullstackpython.com/flask.html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2826350" y="2172025"/>
            <a:ext cx="3063300" cy="69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4000"/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492725" y="234550"/>
            <a:ext cx="7038900" cy="48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/>
              <a:t>Index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641475" y="1038025"/>
            <a:ext cx="5866500" cy="3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Project Objective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Problem Statement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Target Audience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Assumptions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Project Timeline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Technology Stack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System Flow 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User Interfaces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Proposed architecture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Conclusion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References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Demo of prototype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Project objective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Frustrated with back and forth mails for scheduling meetings?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Time to find a simpler solution!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/>
              <a:t>Problem Statement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096350" y="1539550"/>
            <a:ext cx="7651200" cy="30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200">
                <a:solidFill>
                  <a:srgbClr val="FFFFFF"/>
                </a:solidFill>
              </a:rPr>
              <a:t>To develop a working prototype of a chatbot scheduler with the ability to book a meeting/appointments with a person/group of people with popular calendar applications.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Use FaceBook Messenger for chatting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Use Calendars like Google Calendar</a:t>
            </a:r>
          </a:p>
          <a:p>
            <a:pPr indent="-368300" lvl="0" marL="457200">
              <a:spcBef>
                <a:spcPts val="0"/>
              </a:spcBef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Bot should schedule meeting for users and confirm back!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297500" y="393750"/>
            <a:ext cx="3798900" cy="63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/>
              <a:t>Target A</a:t>
            </a:r>
            <a:r>
              <a:rPr lang="en-GB" sz="3000"/>
              <a:t>udience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040925" y="1507675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Business people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IT professionals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Doctors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…….</a:t>
            </a:r>
          </a:p>
          <a:p>
            <a:pPr indent="-368300" lvl="0" marL="457200">
              <a:spcBef>
                <a:spcPts val="0"/>
              </a:spcBef>
              <a:buSzPts val="2200"/>
              <a:buChar char="●"/>
            </a:pPr>
            <a:r>
              <a:rPr lang="en-GB" sz="2200"/>
              <a:t>Anyone and Everyone who registers to our system!!!</a:t>
            </a:r>
          </a:p>
        </p:txBody>
      </p:sp>
      <p:pic>
        <p:nvPicPr>
          <p:cNvPr descr="offset_comp_267026.jpg" id="255" name="Shape 255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6" name="Shape 256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57" name="Shape 257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58" name="Shape 258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/>
              <a:t>Assumptions- </a:t>
            </a:r>
            <a:r>
              <a:rPr i="1" lang="en-GB" sz="2000"/>
              <a:t>for the prototype….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1297500" y="1154675"/>
            <a:ext cx="7414800" cy="33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To use this chatbot application, users need to be registered to our system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For registering, there would be a web application form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Users should give authorization of their respective calendars</a:t>
            </a:r>
          </a:p>
          <a:p>
            <a:pPr indent="-368300" lvl="0" marL="457200" rtl="0">
              <a:spcBef>
                <a:spcPts val="0"/>
              </a:spcBef>
              <a:buSzPts val="2200"/>
              <a:buChar char="●"/>
            </a:pPr>
            <a:r>
              <a:rPr lang="en-GB" sz="2200"/>
              <a:t>Users should have enabled sharing of their  events in calendars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/>
              <a:t>Project timeline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1378683" y="1911270"/>
            <a:ext cx="6045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AUG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1158075" y="3266116"/>
            <a:ext cx="13101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 Formation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2615876" y="1911270"/>
            <a:ext cx="6045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SEPT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Shape 273"/>
          <p:cNvSpPr txBox="1"/>
          <p:nvPr/>
        </p:nvSpPr>
        <p:spPr>
          <a:xfrm>
            <a:off x="2449556" y="3332105"/>
            <a:ext cx="12762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Statement and Solution Design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3844658" y="1911270"/>
            <a:ext cx="6045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OCT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5070472" y="1911270"/>
            <a:ext cx="6045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NOV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6292619" y="1911270"/>
            <a:ext cx="6045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6246717" y="3266113"/>
            <a:ext cx="12762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Prototype ready</a:t>
            </a:r>
          </a:p>
        </p:txBody>
      </p:sp>
      <p:cxnSp>
        <p:nvCxnSpPr>
          <p:cNvPr id="278" name="Shape 278"/>
          <p:cNvCxnSpPr/>
          <p:nvPr/>
        </p:nvCxnSpPr>
        <p:spPr>
          <a:xfrm>
            <a:off x="1835846" y="2132741"/>
            <a:ext cx="717600" cy="83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9" name="Shape 279"/>
          <p:cNvSpPr/>
          <p:nvPr/>
        </p:nvSpPr>
        <p:spPr>
          <a:xfrm flipH="1">
            <a:off x="1236584" y="2811834"/>
            <a:ext cx="1330800" cy="1614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236222" y="2990213"/>
            <a:ext cx="1330800" cy="1614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81" name="Shape 281"/>
          <p:cNvCxnSpPr/>
          <p:nvPr/>
        </p:nvCxnSpPr>
        <p:spPr>
          <a:xfrm>
            <a:off x="3064011" y="2132741"/>
            <a:ext cx="717600" cy="83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2" name="Shape 282"/>
          <p:cNvSpPr/>
          <p:nvPr/>
        </p:nvSpPr>
        <p:spPr>
          <a:xfrm flipH="1">
            <a:off x="2464749" y="2811834"/>
            <a:ext cx="1330800" cy="1614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</a:p>
        </p:txBody>
      </p:sp>
      <p:sp>
        <p:nvSpPr>
          <p:cNvPr id="283" name="Shape 283"/>
          <p:cNvSpPr/>
          <p:nvPr/>
        </p:nvSpPr>
        <p:spPr>
          <a:xfrm>
            <a:off x="2464387" y="2990213"/>
            <a:ext cx="1330800" cy="1614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84" name="Shape 284"/>
          <p:cNvCxnSpPr/>
          <p:nvPr/>
        </p:nvCxnSpPr>
        <p:spPr>
          <a:xfrm>
            <a:off x="4292793" y="2132741"/>
            <a:ext cx="717600" cy="831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5" name="Shape 285"/>
          <p:cNvSpPr/>
          <p:nvPr/>
        </p:nvSpPr>
        <p:spPr>
          <a:xfrm flipH="1">
            <a:off x="3693530" y="2811834"/>
            <a:ext cx="1330800" cy="1614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3693169" y="2990213"/>
            <a:ext cx="1330800" cy="1614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87" name="Shape 287"/>
          <p:cNvCxnSpPr/>
          <p:nvPr/>
        </p:nvCxnSpPr>
        <p:spPr>
          <a:xfrm>
            <a:off x="5518607" y="2132741"/>
            <a:ext cx="717600" cy="831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8" name="Shape 288"/>
          <p:cNvSpPr/>
          <p:nvPr/>
        </p:nvSpPr>
        <p:spPr>
          <a:xfrm flipH="1">
            <a:off x="4919345" y="2811834"/>
            <a:ext cx="1330800" cy="1614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4918984" y="2990213"/>
            <a:ext cx="1330800" cy="1614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90" name="Shape 290"/>
          <p:cNvCxnSpPr/>
          <p:nvPr/>
        </p:nvCxnSpPr>
        <p:spPr>
          <a:xfrm>
            <a:off x="6740754" y="2132741"/>
            <a:ext cx="717600" cy="831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1" name="Shape 291"/>
          <p:cNvSpPr/>
          <p:nvPr/>
        </p:nvSpPr>
        <p:spPr>
          <a:xfrm flipH="1">
            <a:off x="6141492" y="2811834"/>
            <a:ext cx="1330800" cy="1614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6141131" y="2990213"/>
            <a:ext cx="1330800" cy="1614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3719355" y="3168630"/>
            <a:ext cx="12762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 and Technology Stack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4929693" y="3429606"/>
            <a:ext cx="13101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Development and Testing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7305756" y="1861125"/>
            <a:ext cx="891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2017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Technical Stack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492900" y="1516225"/>
            <a:ext cx="7038900" cy="3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APIs- DialogFlow (previously known as API.ai)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Cloud Application Platform- Heroku Platform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Middleware- Python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Database- MySQL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Web Services- AWS RDS</a:t>
            </a:r>
          </a:p>
          <a:p>
            <a:pPr indent="-368300" lvl="0" marL="457200">
              <a:spcBef>
                <a:spcPts val="0"/>
              </a:spcBef>
              <a:buClr>
                <a:srgbClr val="FFFFFF"/>
              </a:buClr>
              <a:buSzPts val="2200"/>
              <a:buChar char="●"/>
            </a:pPr>
            <a:r>
              <a:rPr lang="en-GB" sz="2200">
                <a:solidFill>
                  <a:srgbClr val="FFFFFF"/>
                </a:solidFill>
              </a:rPr>
              <a:t>Calendar- Google Calendar 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/>
              <a:t>System Flow</a:t>
            </a:r>
          </a:p>
        </p:txBody>
      </p:sp>
      <p:sp>
        <p:nvSpPr>
          <p:cNvPr id="307" name="Shape 30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300" y="934650"/>
            <a:ext cx="7476175" cy="37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